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QuSQVL/KfyiaKB8yQWouaaXxc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:notes"/>
          <p:cNvSpPr/>
          <p:nvPr>
            <p:ph idx="2" type="sldImg"/>
          </p:nvPr>
        </p:nvSpPr>
        <p:spPr>
          <a:xfrm>
            <a:off x="1417638" y="1163638"/>
            <a:ext cx="4187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8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7" name="Google Shape;87;p18:notes"/>
          <p:cNvSpPr txBox="1"/>
          <p:nvPr>
            <p:ph idx="12" type="sldNum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4"/>
          <p:cNvSpPr txBox="1"/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4"/>
          <p:cNvSpPr txBox="1"/>
          <p:nvPr>
            <p:ph idx="1" type="body"/>
          </p:nvPr>
        </p:nvSpPr>
        <p:spPr>
          <a:xfrm>
            <a:off x="628651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4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19" name="Google Shape;19;p44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20" name="Google Shape;20;p44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1"/>
          <p:cNvSpPr txBox="1"/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1"/>
          <p:cNvSpPr txBox="1"/>
          <p:nvPr>
            <p:ph idx="1" type="body"/>
          </p:nvPr>
        </p:nvSpPr>
        <p:spPr>
          <a:xfrm rot="5400000">
            <a:off x="2396332" y="57945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91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76" name="Google Shape;76;p91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77" name="Google Shape;77;p91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2"/>
          <p:cNvSpPr txBox="1"/>
          <p:nvPr>
            <p:ph type="title"/>
          </p:nvPr>
        </p:nvSpPr>
        <p:spPr>
          <a:xfrm rot="5400000">
            <a:off x="4623595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92"/>
          <p:cNvSpPr txBox="1"/>
          <p:nvPr>
            <p:ph idx="1" type="body"/>
          </p:nvPr>
        </p:nvSpPr>
        <p:spPr>
          <a:xfrm rot="5400000">
            <a:off x="623095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92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82" name="Google Shape;82;p92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83" name="Google Shape;83;p92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0"/>
          <p:cNvSpPr txBox="1"/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0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5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5"/>
          <p:cNvSpPr txBox="1"/>
          <p:nvPr>
            <p:ph idx="1" type="subTitle"/>
          </p:nvPr>
        </p:nvSpPr>
        <p:spPr>
          <a:xfrm>
            <a:off x="1143000" y="3602039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9" name="Google Shape;29;p45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0" name="Google Shape;30;p45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1" name="Google Shape;31;p45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5"/>
          <p:cNvSpPr txBox="1"/>
          <p:nvPr>
            <p:ph type="title"/>
          </p:nvPr>
        </p:nvSpPr>
        <p:spPr>
          <a:xfrm>
            <a:off x="623889" y="1709743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5"/>
          <p:cNvSpPr txBox="1"/>
          <p:nvPr>
            <p:ph idx="1" type="body"/>
          </p:nvPr>
        </p:nvSpPr>
        <p:spPr>
          <a:xfrm>
            <a:off x="623889" y="4589467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85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6" name="Google Shape;36;p85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7" name="Google Shape;37;p85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6"/>
          <p:cNvSpPr txBox="1"/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6"/>
          <p:cNvSpPr txBox="1"/>
          <p:nvPr>
            <p:ph idx="1" type="body"/>
          </p:nvPr>
        </p:nvSpPr>
        <p:spPr>
          <a:xfrm>
            <a:off x="628651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86"/>
          <p:cNvSpPr txBox="1"/>
          <p:nvPr>
            <p:ph idx="2" type="body"/>
          </p:nvPr>
        </p:nvSpPr>
        <p:spPr>
          <a:xfrm>
            <a:off x="4629151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6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43" name="Google Shape;43;p86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44" name="Google Shape;44;p86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7"/>
          <p:cNvSpPr txBox="1"/>
          <p:nvPr>
            <p:ph type="title"/>
          </p:nvPr>
        </p:nvSpPr>
        <p:spPr>
          <a:xfrm>
            <a:off x="629842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8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87"/>
          <p:cNvSpPr txBox="1"/>
          <p:nvPr>
            <p:ph idx="3" type="body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87"/>
          <p:cNvSpPr txBox="1"/>
          <p:nvPr>
            <p:ph idx="4" type="body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7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2" name="Google Shape;52;p87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3" name="Google Shape;53;p87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8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6" name="Google Shape;56;p88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7" name="Google Shape;57;p88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9"/>
          <p:cNvSpPr txBox="1"/>
          <p:nvPr>
            <p:ph type="title"/>
          </p:nvPr>
        </p:nvSpPr>
        <p:spPr>
          <a:xfrm>
            <a:off x="629842" y="457200"/>
            <a:ext cx="294917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9"/>
          <p:cNvSpPr txBox="1"/>
          <p:nvPr>
            <p:ph idx="1" type="body"/>
          </p:nvPr>
        </p:nvSpPr>
        <p:spPr>
          <a:xfrm>
            <a:off x="3887391" y="987430"/>
            <a:ext cx="462915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89"/>
          <p:cNvSpPr txBox="1"/>
          <p:nvPr>
            <p:ph idx="2" type="body"/>
          </p:nvPr>
        </p:nvSpPr>
        <p:spPr>
          <a:xfrm>
            <a:off x="629842" y="2057401"/>
            <a:ext cx="294917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89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3" name="Google Shape;63;p89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4" name="Google Shape;64;p89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0"/>
          <p:cNvSpPr txBox="1"/>
          <p:nvPr>
            <p:ph type="title"/>
          </p:nvPr>
        </p:nvSpPr>
        <p:spPr>
          <a:xfrm>
            <a:off x="629842" y="457200"/>
            <a:ext cx="294917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0"/>
          <p:cNvSpPr/>
          <p:nvPr>
            <p:ph idx="2" type="pic"/>
          </p:nvPr>
        </p:nvSpPr>
        <p:spPr>
          <a:xfrm>
            <a:off x="3887391" y="987430"/>
            <a:ext cx="462915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90"/>
          <p:cNvSpPr txBox="1"/>
          <p:nvPr>
            <p:ph idx="1" type="body"/>
          </p:nvPr>
        </p:nvSpPr>
        <p:spPr>
          <a:xfrm>
            <a:off x="629842" y="2057401"/>
            <a:ext cx="294917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90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70" name="Google Shape;70;p90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71" name="Google Shape;71;p90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628651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0" y="1803119"/>
            <a:ext cx="1837800" cy="5539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APS Strategic Priorities &amp; Initiatives</a:t>
            </a:r>
            <a:endParaRPr b="1" i="1" sz="2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8"/>
          <p:cNvSpPr/>
          <p:nvPr/>
        </p:nvSpPr>
        <p:spPr>
          <a:xfrm>
            <a:off x="6077725" y="2461073"/>
            <a:ext cx="2585100" cy="1034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8"/>
          <p:cNvSpPr/>
          <p:nvPr/>
        </p:nvSpPr>
        <p:spPr>
          <a:xfrm>
            <a:off x="6077718" y="3630922"/>
            <a:ext cx="2585126" cy="4770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-Safety patrol/Restorative student leaders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-Restorative practice committee/Coach next year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-Develop student clubs with clear objectives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8"/>
          <p:cNvSpPr/>
          <p:nvPr/>
        </p:nvSpPr>
        <p:spPr>
          <a:xfrm>
            <a:off x="6077725" y="4416403"/>
            <a:ext cx="2585100" cy="938700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-IB Training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-Create pipeline for aspiring leaders through flexible master teacher teams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-Differentiated professional learning &amp; vertical monthly Teaming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-Clearly flesh out new teacher mentor program (Teacher rounds)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6077718" y="5653034"/>
            <a:ext cx="2585126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-Monthly community engagement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Community coffees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-Student-Led restorative practice group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Quarterly student learning showcase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3587141" y="22257"/>
            <a:ext cx="1837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F. A. Toomer</a:t>
            </a:r>
            <a:endParaRPr b="1" i="0" sz="14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Strategic Plan</a:t>
            </a:r>
            <a:endParaRPr b="1" i="0" sz="14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2021-2025</a:t>
            </a:r>
            <a:endParaRPr b="1" i="0" sz="14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-7101" y="605904"/>
            <a:ext cx="1837698" cy="3693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SMART Goals</a:t>
            </a:r>
            <a:endParaRPr b="1" i="1" sz="2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5996766" y="1786689"/>
            <a:ext cx="1837800" cy="3693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Strategies</a:t>
            </a:r>
            <a:endParaRPr b="1" i="1" sz="2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597397" y="910254"/>
            <a:ext cx="2468880" cy="79411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 the % of grades 3-5 students scoring proficient or above in reading from 25% to 35% by 2025</a:t>
            </a:r>
            <a:b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3327038" y="920870"/>
            <a:ext cx="2468880" cy="78041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 the % of grades 3-5 students scoring proficient or above in math from 25% to 35% by</a:t>
            </a:r>
            <a:r>
              <a:rPr b="0" i="0" lang="en-US" sz="100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2025</a:t>
            </a:r>
            <a:endParaRPr b="0" i="0" sz="1000" u="none" cap="none" strike="noStrike">
              <a:solidFill>
                <a:srgbClr val="000000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6077723" y="926709"/>
            <a:ext cx="2468880" cy="78041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Behavior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number of out of school suspensions will decrease from 29 days to 15 days by</a:t>
            </a:r>
            <a:r>
              <a:rPr b="0" i="0" lang="en-US" sz="100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2025</a:t>
            </a:r>
            <a:endParaRPr b="0" i="0" sz="1000" u="none" cap="none" strike="noStrike">
              <a:solidFill>
                <a:srgbClr val="000000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7026379" y="654239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2002923" y="1808081"/>
            <a:ext cx="1837800" cy="3693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Strategic Priorities</a:t>
            </a:r>
            <a:endParaRPr b="1" i="1" sz="2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8"/>
          <p:cNvSpPr/>
          <p:nvPr/>
        </p:nvSpPr>
        <p:spPr>
          <a:xfrm>
            <a:off x="1982997" y="2477255"/>
            <a:ext cx="2418900" cy="7847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65092" lvl="0" marL="22859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092" lvl="0" marL="22859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8"/>
          <p:cNvSpPr/>
          <p:nvPr/>
        </p:nvSpPr>
        <p:spPr>
          <a:xfrm>
            <a:off x="1967021" y="4594881"/>
            <a:ext cx="3828893" cy="553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US" sz="90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Create and support a development path for all staff that includes school based leadership. 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US" sz="900"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Foster a “whole adult” system of support.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US" sz="900"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Foster the culture of individualized support for all staff members. 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5480327" y="-51907"/>
            <a:ext cx="3663673" cy="8001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Toomer, we cultivate global citizens and life-long learners through inquiry, voice, choice, and agency. We provide a safe and equitable community that embraces diversity to inspire students to become critical agents of change.</a:t>
            </a:r>
            <a:endParaRPr b="1" i="1" sz="10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40738" y="-14992"/>
            <a:ext cx="3490907" cy="6155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caring school embracing community, respect, honesty and hard work.</a:t>
            </a:r>
            <a:endParaRPr b="1" i="1" sz="2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53000" y="2401200"/>
            <a:ext cx="1837800" cy="938700"/>
          </a:xfrm>
          <a:prstGeom prst="rect">
            <a:avLst/>
          </a:prstGeom>
          <a:solidFill>
            <a:srgbClr val="6A6A6A"/>
          </a:solidFill>
          <a:ln cap="flat" cmpd="sng" w="508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Fostering Academic Excellence for All</a:t>
            </a:r>
            <a:endParaRPr b="1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Curriculum &amp; Instruction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Signature Program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53000" y="3616050"/>
            <a:ext cx="1837800" cy="780300"/>
          </a:xfrm>
          <a:prstGeom prst="rect">
            <a:avLst/>
          </a:prstGeom>
          <a:solidFill>
            <a:srgbClr val="006FA9"/>
          </a:solidFill>
          <a:ln cap="flat" cmpd="sng" w="508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 Culture of Student Support</a:t>
            </a:r>
            <a:endParaRPr b="1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Whole Child &amp; Intervention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Personalized Learning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53013" y="4643575"/>
            <a:ext cx="1837800" cy="780300"/>
          </a:xfrm>
          <a:prstGeom prst="rect">
            <a:avLst/>
          </a:prstGeom>
          <a:solidFill>
            <a:srgbClr val="DF6A35"/>
          </a:solidFill>
          <a:ln cap="flat" cmpd="sng" w="508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Equipping &amp; Empowering Leaders &amp; Staff</a:t>
            </a:r>
            <a:endParaRPr b="1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71439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Strategic Staff Support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71439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Equitable Resource Allocation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8"/>
          <p:cNvSpPr/>
          <p:nvPr/>
        </p:nvSpPr>
        <p:spPr>
          <a:xfrm>
            <a:off x="53013" y="5638131"/>
            <a:ext cx="1837800" cy="780300"/>
          </a:xfrm>
          <a:prstGeom prst="rect">
            <a:avLst/>
          </a:prstGeom>
          <a:solidFill>
            <a:srgbClr val="BF9000"/>
          </a:solidFill>
          <a:ln cap="flat" cmpd="sng" w="508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Creating a System of School Support</a:t>
            </a:r>
            <a:endParaRPr b="1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71439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Collective Action, Engagement &amp; Empowerment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1982997" y="5542451"/>
            <a:ext cx="3828893" cy="861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i="0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Develop and implement a parent engagement plan, based on mutual communication and impact data.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en-US" sz="90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Create a mentorship programs for students and staff, students and students, students and parents. 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en-US" sz="9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Foster a culture of staff, student, parent, and community voice. 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1966999" y="2405562"/>
            <a:ext cx="3828900" cy="15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 Intentionally focus on closing the sub groups achievement gaps.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Implement research-based teaching strategies supported by student data. 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Create a system of supporting problem solving and action with students and staff through the lens of IB.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4. Create and implement a system that promotes equitable practices in all areas of the school community. 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1963699" y="3630925"/>
            <a:ext cx="3835500" cy="10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18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 Foster a system of restorative practices that include students, staff, and families and all wrap around services.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6. Implement a robust wrap around program with clear goals, communication plan, and measurement structure.</a:t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6048625" y="2393575"/>
            <a:ext cx="26433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-Weekly IB Unit Planning &amp; Reflection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-Mid-Year intervention Plans &amp; data review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-Equity Team/Monthly Meetings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-Intentional 360 instruction around individual learning gaps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-Develop conceptual learning &amp; implementing research based mathematical teaching &amp; learning  practices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2016-01-13T17:16:24Z</dcterms:created>
  <dc:creator>Microsoft Office User</dc:creator>
</cp:coreProperties>
</file>