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iQuSQVL/KfyiaKB8yQWouaaXxc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:notes"/>
          <p:cNvSpPr/>
          <p:nvPr>
            <p:ph idx="2" type="sldImg"/>
          </p:nvPr>
        </p:nvSpPr>
        <p:spPr>
          <a:xfrm>
            <a:off x="1417638" y="1163638"/>
            <a:ext cx="4187825" cy="31416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8:notes"/>
          <p:cNvSpPr txBox="1"/>
          <p:nvPr>
            <p:ph idx="1" type="body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7" name="Google Shape;87;p18:notes"/>
          <p:cNvSpPr txBox="1"/>
          <p:nvPr>
            <p:ph idx="12" type="sldNum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00" spcFirstLastPara="1" rIns="93300" wrap="square" tIns="466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4"/>
          <p:cNvSpPr txBox="1"/>
          <p:nvPr>
            <p:ph type="title"/>
          </p:nvPr>
        </p:nvSpPr>
        <p:spPr>
          <a:xfrm>
            <a:off x="628651" y="365129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4"/>
          <p:cNvSpPr txBox="1"/>
          <p:nvPr>
            <p:ph idx="1" type="body"/>
          </p:nvPr>
        </p:nvSpPr>
        <p:spPr>
          <a:xfrm>
            <a:off x="628651" y="1825625"/>
            <a:ext cx="7886700" cy="43513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44"/>
          <p:cNvSpPr txBox="1"/>
          <p:nvPr>
            <p:ph idx="10" type="dt"/>
          </p:nvPr>
        </p:nvSpPr>
        <p:spPr>
          <a:xfrm>
            <a:off x="628651" y="6356354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19" name="Google Shape;19;p44"/>
          <p:cNvSpPr txBox="1"/>
          <p:nvPr>
            <p:ph idx="11" type="ftr"/>
          </p:nvPr>
        </p:nvSpPr>
        <p:spPr>
          <a:xfrm>
            <a:off x="3028951" y="6356354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20" name="Google Shape;20;p44"/>
          <p:cNvSpPr txBox="1"/>
          <p:nvPr>
            <p:ph idx="12" type="sldNum"/>
          </p:nvPr>
        </p:nvSpPr>
        <p:spPr>
          <a:xfrm>
            <a:off x="6457951" y="6356354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91"/>
          <p:cNvSpPr txBox="1"/>
          <p:nvPr>
            <p:ph type="title"/>
          </p:nvPr>
        </p:nvSpPr>
        <p:spPr>
          <a:xfrm>
            <a:off x="628651" y="365129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91"/>
          <p:cNvSpPr txBox="1"/>
          <p:nvPr>
            <p:ph idx="1" type="body"/>
          </p:nvPr>
        </p:nvSpPr>
        <p:spPr>
          <a:xfrm rot="5400000">
            <a:off x="2396332" y="57945"/>
            <a:ext cx="4351339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91"/>
          <p:cNvSpPr txBox="1"/>
          <p:nvPr>
            <p:ph idx="10" type="dt"/>
          </p:nvPr>
        </p:nvSpPr>
        <p:spPr>
          <a:xfrm>
            <a:off x="628651" y="6356354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76" name="Google Shape;76;p91"/>
          <p:cNvSpPr txBox="1"/>
          <p:nvPr>
            <p:ph idx="11" type="ftr"/>
          </p:nvPr>
        </p:nvSpPr>
        <p:spPr>
          <a:xfrm>
            <a:off x="3028951" y="6356354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77" name="Google Shape;77;p91"/>
          <p:cNvSpPr txBox="1"/>
          <p:nvPr>
            <p:ph idx="12" type="sldNum"/>
          </p:nvPr>
        </p:nvSpPr>
        <p:spPr>
          <a:xfrm>
            <a:off x="6457951" y="6356354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92"/>
          <p:cNvSpPr txBox="1"/>
          <p:nvPr>
            <p:ph type="title"/>
          </p:nvPr>
        </p:nvSpPr>
        <p:spPr>
          <a:xfrm rot="5400000">
            <a:off x="4623595" y="2285208"/>
            <a:ext cx="5811839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92"/>
          <p:cNvSpPr txBox="1"/>
          <p:nvPr>
            <p:ph idx="1" type="body"/>
          </p:nvPr>
        </p:nvSpPr>
        <p:spPr>
          <a:xfrm rot="5400000">
            <a:off x="623095" y="370683"/>
            <a:ext cx="5811839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92"/>
          <p:cNvSpPr txBox="1"/>
          <p:nvPr>
            <p:ph idx="10" type="dt"/>
          </p:nvPr>
        </p:nvSpPr>
        <p:spPr>
          <a:xfrm>
            <a:off x="628651" y="6356354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82" name="Google Shape;82;p92"/>
          <p:cNvSpPr txBox="1"/>
          <p:nvPr>
            <p:ph idx="11" type="ftr"/>
          </p:nvPr>
        </p:nvSpPr>
        <p:spPr>
          <a:xfrm>
            <a:off x="3028951" y="6356354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83" name="Google Shape;83;p92"/>
          <p:cNvSpPr txBox="1"/>
          <p:nvPr>
            <p:ph idx="12" type="sldNum"/>
          </p:nvPr>
        </p:nvSpPr>
        <p:spPr>
          <a:xfrm>
            <a:off x="6457951" y="6356354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0"/>
          <p:cNvSpPr txBox="1"/>
          <p:nvPr>
            <p:ph type="title"/>
          </p:nvPr>
        </p:nvSpPr>
        <p:spPr>
          <a:xfrm>
            <a:off x="628651" y="365129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0"/>
          <p:cNvSpPr txBox="1"/>
          <p:nvPr>
            <p:ph idx="10" type="dt"/>
          </p:nvPr>
        </p:nvSpPr>
        <p:spPr>
          <a:xfrm>
            <a:off x="628651" y="6356354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1" type="ftr"/>
          </p:nvPr>
        </p:nvSpPr>
        <p:spPr>
          <a:xfrm>
            <a:off x="3028951" y="6356354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12" type="sldNum"/>
          </p:nvPr>
        </p:nvSpPr>
        <p:spPr>
          <a:xfrm>
            <a:off x="6457951" y="6356354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5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5"/>
          <p:cNvSpPr txBox="1"/>
          <p:nvPr>
            <p:ph idx="1" type="subTitle"/>
          </p:nvPr>
        </p:nvSpPr>
        <p:spPr>
          <a:xfrm>
            <a:off x="1143000" y="3602039"/>
            <a:ext cx="6858000" cy="1655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9" name="Google Shape;29;p45"/>
          <p:cNvSpPr txBox="1"/>
          <p:nvPr>
            <p:ph idx="10" type="dt"/>
          </p:nvPr>
        </p:nvSpPr>
        <p:spPr>
          <a:xfrm>
            <a:off x="628651" y="6356354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30" name="Google Shape;30;p45"/>
          <p:cNvSpPr txBox="1"/>
          <p:nvPr>
            <p:ph idx="11" type="ftr"/>
          </p:nvPr>
        </p:nvSpPr>
        <p:spPr>
          <a:xfrm>
            <a:off x="3028951" y="6356354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31" name="Google Shape;31;p45"/>
          <p:cNvSpPr txBox="1"/>
          <p:nvPr>
            <p:ph idx="12" type="sldNum"/>
          </p:nvPr>
        </p:nvSpPr>
        <p:spPr>
          <a:xfrm>
            <a:off x="6457951" y="6356354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5"/>
          <p:cNvSpPr txBox="1"/>
          <p:nvPr>
            <p:ph type="title"/>
          </p:nvPr>
        </p:nvSpPr>
        <p:spPr>
          <a:xfrm>
            <a:off x="623889" y="1709743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5"/>
          <p:cNvSpPr txBox="1"/>
          <p:nvPr>
            <p:ph idx="1" type="body"/>
          </p:nvPr>
        </p:nvSpPr>
        <p:spPr>
          <a:xfrm>
            <a:off x="623889" y="4589467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5" name="Google Shape;35;p85"/>
          <p:cNvSpPr txBox="1"/>
          <p:nvPr>
            <p:ph idx="10" type="dt"/>
          </p:nvPr>
        </p:nvSpPr>
        <p:spPr>
          <a:xfrm>
            <a:off x="628651" y="6356354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36" name="Google Shape;36;p85"/>
          <p:cNvSpPr txBox="1"/>
          <p:nvPr>
            <p:ph idx="11" type="ftr"/>
          </p:nvPr>
        </p:nvSpPr>
        <p:spPr>
          <a:xfrm>
            <a:off x="3028951" y="6356354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37" name="Google Shape;37;p85"/>
          <p:cNvSpPr txBox="1"/>
          <p:nvPr>
            <p:ph idx="12" type="sldNum"/>
          </p:nvPr>
        </p:nvSpPr>
        <p:spPr>
          <a:xfrm>
            <a:off x="6457951" y="6356354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6"/>
          <p:cNvSpPr txBox="1"/>
          <p:nvPr>
            <p:ph type="title"/>
          </p:nvPr>
        </p:nvSpPr>
        <p:spPr>
          <a:xfrm>
            <a:off x="628651" y="365129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86"/>
          <p:cNvSpPr txBox="1"/>
          <p:nvPr>
            <p:ph idx="1" type="body"/>
          </p:nvPr>
        </p:nvSpPr>
        <p:spPr>
          <a:xfrm>
            <a:off x="628651" y="1825625"/>
            <a:ext cx="3886200" cy="43513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86"/>
          <p:cNvSpPr txBox="1"/>
          <p:nvPr>
            <p:ph idx="2" type="body"/>
          </p:nvPr>
        </p:nvSpPr>
        <p:spPr>
          <a:xfrm>
            <a:off x="4629151" y="1825625"/>
            <a:ext cx="3886200" cy="43513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86"/>
          <p:cNvSpPr txBox="1"/>
          <p:nvPr>
            <p:ph idx="10" type="dt"/>
          </p:nvPr>
        </p:nvSpPr>
        <p:spPr>
          <a:xfrm>
            <a:off x="628651" y="6356354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43" name="Google Shape;43;p86"/>
          <p:cNvSpPr txBox="1"/>
          <p:nvPr>
            <p:ph idx="11" type="ftr"/>
          </p:nvPr>
        </p:nvSpPr>
        <p:spPr>
          <a:xfrm>
            <a:off x="3028951" y="6356354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44" name="Google Shape;44;p86"/>
          <p:cNvSpPr txBox="1"/>
          <p:nvPr>
            <p:ph idx="12" type="sldNum"/>
          </p:nvPr>
        </p:nvSpPr>
        <p:spPr>
          <a:xfrm>
            <a:off x="6457951" y="6356354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7"/>
          <p:cNvSpPr txBox="1"/>
          <p:nvPr>
            <p:ph type="title"/>
          </p:nvPr>
        </p:nvSpPr>
        <p:spPr>
          <a:xfrm>
            <a:off x="629842" y="365129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7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87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87"/>
          <p:cNvSpPr txBox="1"/>
          <p:nvPr>
            <p:ph idx="3" type="body"/>
          </p:nvPr>
        </p:nvSpPr>
        <p:spPr>
          <a:xfrm>
            <a:off x="4629151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87"/>
          <p:cNvSpPr txBox="1"/>
          <p:nvPr>
            <p:ph idx="4" type="body"/>
          </p:nvPr>
        </p:nvSpPr>
        <p:spPr>
          <a:xfrm>
            <a:off x="4629151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87"/>
          <p:cNvSpPr txBox="1"/>
          <p:nvPr>
            <p:ph idx="10" type="dt"/>
          </p:nvPr>
        </p:nvSpPr>
        <p:spPr>
          <a:xfrm>
            <a:off x="628651" y="6356354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52" name="Google Shape;52;p87"/>
          <p:cNvSpPr txBox="1"/>
          <p:nvPr>
            <p:ph idx="11" type="ftr"/>
          </p:nvPr>
        </p:nvSpPr>
        <p:spPr>
          <a:xfrm>
            <a:off x="3028951" y="6356354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53" name="Google Shape;53;p87"/>
          <p:cNvSpPr txBox="1"/>
          <p:nvPr>
            <p:ph idx="12" type="sldNum"/>
          </p:nvPr>
        </p:nvSpPr>
        <p:spPr>
          <a:xfrm>
            <a:off x="6457951" y="6356354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8"/>
          <p:cNvSpPr txBox="1"/>
          <p:nvPr>
            <p:ph idx="10" type="dt"/>
          </p:nvPr>
        </p:nvSpPr>
        <p:spPr>
          <a:xfrm>
            <a:off x="628651" y="6356354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56" name="Google Shape;56;p88"/>
          <p:cNvSpPr txBox="1"/>
          <p:nvPr>
            <p:ph idx="11" type="ftr"/>
          </p:nvPr>
        </p:nvSpPr>
        <p:spPr>
          <a:xfrm>
            <a:off x="3028951" y="6356354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57" name="Google Shape;57;p88"/>
          <p:cNvSpPr txBox="1"/>
          <p:nvPr>
            <p:ph idx="12" type="sldNum"/>
          </p:nvPr>
        </p:nvSpPr>
        <p:spPr>
          <a:xfrm>
            <a:off x="6457951" y="6356354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9"/>
          <p:cNvSpPr txBox="1"/>
          <p:nvPr>
            <p:ph type="title"/>
          </p:nvPr>
        </p:nvSpPr>
        <p:spPr>
          <a:xfrm>
            <a:off x="629842" y="457200"/>
            <a:ext cx="2949179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9"/>
          <p:cNvSpPr txBox="1"/>
          <p:nvPr>
            <p:ph idx="1" type="body"/>
          </p:nvPr>
        </p:nvSpPr>
        <p:spPr>
          <a:xfrm>
            <a:off x="3887391" y="987430"/>
            <a:ext cx="4629151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89"/>
          <p:cNvSpPr txBox="1"/>
          <p:nvPr>
            <p:ph idx="2" type="body"/>
          </p:nvPr>
        </p:nvSpPr>
        <p:spPr>
          <a:xfrm>
            <a:off x="629842" y="2057401"/>
            <a:ext cx="2949179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89"/>
          <p:cNvSpPr txBox="1"/>
          <p:nvPr>
            <p:ph idx="10" type="dt"/>
          </p:nvPr>
        </p:nvSpPr>
        <p:spPr>
          <a:xfrm>
            <a:off x="628651" y="6356354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63" name="Google Shape;63;p89"/>
          <p:cNvSpPr txBox="1"/>
          <p:nvPr>
            <p:ph idx="11" type="ftr"/>
          </p:nvPr>
        </p:nvSpPr>
        <p:spPr>
          <a:xfrm>
            <a:off x="3028951" y="6356354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64" name="Google Shape;64;p89"/>
          <p:cNvSpPr txBox="1"/>
          <p:nvPr>
            <p:ph idx="12" type="sldNum"/>
          </p:nvPr>
        </p:nvSpPr>
        <p:spPr>
          <a:xfrm>
            <a:off x="6457951" y="6356354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0"/>
          <p:cNvSpPr txBox="1"/>
          <p:nvPr>
            <p:ph type="title"/>
          </p:nvPr>
        </p:nvSpPr>
        <p:spPr>
          <a:xfrm>
            <a:off x="629842" y="457200"/>
            <a:ext cx="2949179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90"/>
          <p:cNvSpPr/>
          <p:nvPr>
            <p:ph idx="2" type="pic"/>
          </p:nvPr>
        </p:nvSpPr>
        <p:spPr>
          <a:xfrm>
            <a:off x="3887391" y="987430"/>
            <a:ext cx="4629151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90"/>
          <p:cNvSpPr txBox="1"/>
          <p:nvPr>
            <p:ph idx="1" type="body"/>
          </p:nvPr>
        </p:nvSpPr>
        <p:spPr>
          <a:xfrm>
            <a:off x="629842" y="2057401"/>
            <a:ext cx="2949179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90"/>
          <p:cNvSpPr txBox="1"/>
          <p:nvPr>
            <p:ph idx="10" type="dt"/>
          </p:nvPr>
        </p:nvSpPr>
        <p:spPr>
          <a:xfrm>
            <a:off x="628651" y="6356354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70" name="Google Shape;70;p90"/>
          <p:cNvSpPr txBox="1"/>
          <p:nvPr>
            <p:ph idx="11" type="ftr"/>
          </p:nvPr>
        </p:nvSpPr>
        <p:spPr>
          <a:xfrm>
            <a:off x="3028951" y="6356354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71" name="Google Shape;71;p90"/>
          <p:cNvSpPr txBox="1"/>
          <p:nvPr>
            <p:ph idx="12" type="sldNum"/>
          </p:nvPr>
        </p:nvSpPr>
        <p:spPr>
          <a:xfrm>
            <a:off x="6457951" y="6356354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628651" y="365129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628651" y="1825625"/>
            <a:ext cx="7886700" cy="43513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628651" y="6356354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3028951" y="6356354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6457951" y="6356354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/>
        </p:nvSpPr>
        <p:spPr>
          <a:xfrm>
            <a:off x="0" y="1803119"/>
            <a:ext cx="1837800" cy="55396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1" lang="en-US" sz="1200" u="none" cap="none" strike="noStrike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rPr>
              <a:t>APS Strategic Priorities &amp; Initiatives</a:t>
            </a:r>
            <a:endParaRPr b="1" i="1" sz="200" u="none" cap="none" strike="noStrike">
              <a:solidFill>
                <a:srgbClr val="15151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8"/>
          <p:cNvSpPr/>
          <p:nvPr/>
        </p:nvSpPr>
        <p:spPr>
          <a:xfrm>
            <a:off x="6077725" y="2461073"/>
            <a:ext cx="2585100" cy="10347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8"/>
          <p:cNvSpPr/>
          <p:nvPr/>
        </p:nvSpPr>
        <p:spPr>
          <a:xfrm>
            <a:off x="6077718" y="3630922"/>
            <a:ext cx="2585126" cy="477000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-Safety patrol/Restorative student leaders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-Restorative practice committee/Coach next year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-Develop student clubs with clear objectives 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8"/>
          <p:cNvSpPr/>
          <p:nvPr/>
        </p:nvSpPr>
        <p:spPr>
          <a:xfrm>
            <a:off x="6077725" y="4416403"/>
            <a:ext cx="2585100" cy="938700"/>
          </a:xfrm>
          <a:prstGeom prst="rect">
            <a:avLst/>
          </a:prstGeom>
          <a:solidFill>
            <a:srgbClr val="FBE4D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-IB Training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-Create pipeline for aspiring leaders through flexible master teacher teams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-Differentiated professional learning &amp; vertical monthly Teaming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-Clearly flesh out new teacher mentor program (Teacher rounds)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8"/>
          <p:cNvSpPr/>
          <p:nvPr/>
        </p:nvSpPr>
        <p:spPr>
          <a:xfrm>
            <a:off x="6077718" y="5653034"/>
            <a:ext cx="2585126" cy="7080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-Monthly community engagement 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Community coffees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-Student-Led restorative practice group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Quarterly student learning showcase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8"/>
          <p:cNvSpPr txBox="1"/>
          <p:nvPr/>
        </p:nvSpPr>
        <p:spPr>
          <a:xfrm>
            <a:off x="3587141" y="22257"/>
            <a:ext cx="18378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rPr>
              <a:t>F. A. Toomer</a:t>
            </a:r>
            <a:endParaRPr b="1" i="0" sz="1400" u="none" cap="none" strike="noStrike">
              <a:solidFill>
                <a:srgbClr val="15151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rPr>
              <a:t>Strategic Plan</a:t>
            </a:r>
            <a:endParaRPr b="1" i="0" sz="1400" u="none" cap="none" strike="noStrike">
              <a:solidFill>
                <a:srgbClr val="15151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rPr>
              <a:t>2021-2025</a:t>
            </a:r>
            <a:endParaRPr b="1" i="0" sz="1400" u="none" cap="none" strike="noStrike">
              <a:solidFill>
                <a:srgbClr val="15151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8"/>
          <p:cNvSpPr txBox="1"/>
          <p:nvPr/>
        </p:nvSpPr>
        <p:spPr>
          <a:xfrm>
            <a:off x="-7101" y="605904"/>
            <a:ext cx="1837698" cy="36930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1" lang="en-US" sz="1200" u="none" cap="none" strike="noStrike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rPr>
              <a:t>SMART Goals</a:t>
            </a:r>
            <a:endParaRPr b="1" i="1" sz="200" u="none" cap="none" strike="noStrike">
              <a:solidFill>
                <a:srgbClr val="15151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8"/>
          <p:cNvSpPr txBox="1"/>
          <p:nvPr/>
        </p:nvSpPr>
        <p:spPr>
          <a:xfrm>
            <a:off x="5996766" y="1786689"/>
            <a:ext cx="1837800" cy="36930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1" lang="en-US" sz="1200" u="none" cap="none" strike="noStrike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rPr>
              <a:t>School Strategies</a:t>
            </a:r>
            <a:endParaRPr b="1" i="1" sz="200" u="none" cap="none" strike="noStrike">
              <a:solidFill>
                <a:srgbClr val="15151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8"/>
          <p:cNvSpPr/>
          <p:nvPr/>
        </p:nvSpPr>
        <p:spPr>
          <a:xfrm>
            <a:off x="597397" y="910254"/>
            <a:ext cx="2468880" cy="794116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Reading</a:t>
            </a:r>
            <a:endParaRPr b="1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Increase the % of grades 3-5 students scoring proficient or above in reading from 25% to 35% by 2025</a:t>
            </a:r>
            <a:br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1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8"/>
          <p:cNvSpPr/>
          <p:nvPr/>
        </p:nvSpPr>
        <p:spPr>
          <a:xfrm>
            <a:off x="3327038" y="920870"/>
            <a:ext cx="2468880" cy="78041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Math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Increase the % of grades 3-5 students scoring proficient or above in math from 25% to 35% by</a:t>
            </a:r>
            <a:r>
              <a:rPr b="0" i="0" lang="en-US" sz="1000" u="none" cap="none" strike="noStrike">
                <a:solidFill>
                  <a:srgbClr val="000000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 2025</a:t>
            </a:r>
            <a:endParaRPr b="0" i="0" sz="1000" u="none" cap="none" strike="noStrike">
              <a:solidFill>
                <a:srgbClr val="000000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8"/>
          <p:cNvSpPr/>
          <p:nvPr/>
        </p:nvSpPr>
        <p:spPr>
          <a:xfrm>
            <a:off x="6077723" y="926709"/>
            <a:ext cx="2468880" cy="78041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Behavior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number of out of school suspensions will decrease from 29 days to 15 days by</a:t>
            </a:r>
            <a:r>
              <a:rPr b="0" i="0" lang="en-US" sz="1000" u="none" cap="none" strike="noStrike">
                <a:solidFill>
                  <a:srgbClr val="000000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 2025</a:t>
            </a:r>
            <a:endParaRPr b="0" i="0" sz="1000" u="none" cap="none" strike="noStrike">
              <a:solidFill>
                <a:srgbClr val="000000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8"/>
          <p:cNvSpPr txBox="1"/>
          <p:nvPr>
            <p:ph idx="12" type="sldNum"/>
          </p:nvPr>
        </p:nvSpPr>
        <p:spPr>
          <a:xfrm>
            <a:off x="7026379" y="6542394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None/>
            </a:pPr>
            <a:fld id="{00000000-1234-1234-1234-123412341234}" type="slidenum">
              <a:rPr lang="en-US"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sz="10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1" name="Google Shape;101;p18"/>
          <p:cNvSpPr txBox="1"/>
          <p:nvPr/>
        </p:nvSpPr>
        <p:spPr>
          <a:xfrm>
            <a:off x="2002923" y="1808081"/>
            <a:ext cx="1837800" cy="36930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1" lang="en-US" sz="1200" u="none" cap="none" strike="noStrike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rPr>
              <a:t>School Strategic Priorities</a:t>
            </a:r>
            <a:endParaRPr b="1" i="1" sz="200" u="none" cap="none" strike="noStrike">
              <a:solidFill>
                <a:srgbClr val="15151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8"/>
          <p:cNvSpPr/>
          <p:nvPr/>
        </p:nvSpPr>
        <p:spPr>
          <a:xfrm>
            <a:off x="1982997" y="2477255"/>
            <a:ext cx="2418900" cy="7847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65092" lvl="0" marL="22859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5092" lvl="0" marL="22859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8"/>
          <p:cNvSpPr/>
          <p:nvPr/>
        </p:nvSpPr>
        <p:spPr>
          <a:xfrm>
            <a:off x="1967021" y="4594881"/>
            <a:ext cx="3828893" cy="5539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lang="en-US" sz="900">
                <a:latin typeface="Calibri"/>
                <a:ea typeface="Calibri"/>
                <a:cs typeface="Calibri"/>
                <a:sym typeface="Calibri"/>
              </a:rPr>
              <a:t>7</a:t>
            </a:r>
            <a:r>
              <a:rPr b="1" i="0" lang="en-US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Create and support a development path for all staff that includes school based leadership. </a:t>
            </a:r>
            <a:endParaRPr b="1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lang="en-US" sz="900">
                <a:latin typeface="Calibri"/>
                <a:ea typeface="Calibri"/>
                <a:cs typeface="Calibri"/>
                <a:sym typeface="Calibri"/>
              </a:rPr>
              <a:t>8</a:t>
            </a:r>
            <a:r>
              <a:rPr b="1" i="0" lang="en-US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Foster a “whole adult” system of support.</a:t>
            </a:r>
            <a:endParaRPr b="1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lang="en-US" sz="900">
                <a:latin typeface="Calibri"/>
                <a:ea typeface="Calibri"/>
                <a:cs typeface="Calibri"/>
                <a:sym typeface="Calibri"/>
              </a:rPr>
              <a:t>9</a:t>
            </a:r>
            <a:r>
              <a:rPr b="1" i="0" lang="en-US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Foster the culture of individualized support for all staff members.  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8"/>
          <p:cNvSpPr txBox="1"/>
          <p:nvPr/>
        </p:nvSpPr>
        <p:spPr>
          <a:xfrm>
            <a:off x="5480327" y="-51907"/>
            <a:ext cx="3663673" cy="80018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 Toomer, we cultivate global citizens and life-long learners through inquiry, voice, choice, and agency. We provide a safe and equitable community that embraces diversity to inspire students to become critical agents of change.</a:t>
            </a:r>
            <a:endParaRPr b="1" i="1" sz="1000" u="none" cap="none" strike="noStrike">
              <a:solidFill>
                <a:srgbClr val="15151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8"/>
          <p:cNvSpPr txBox="1"/>
          <p:nvPr/>
        </p:nvSpPr>
        <p:spPr>
          <a:xfrm>
            <a:off x="40738" y="-14992"/>
            <a:ext cx="3490907" cy="61552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caring school embracing community, respect, honesty and hard work.</a:t>
            </a:r>
            <a:endParaRPr b="1" i="1" sz="200" u="none" cap="none" strike="noStrike">
              <a:solidFill>
                <a:srgbClr val="15151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8"/>
          <p:cNvSpPr/>
          <p:nvPr/>
        </p:nvSpPr>
        <p:spPr>
          <a:xfrm>
            <a:off x="53000" y="2401200"/>
            <a:ext cx="1837800" cy="938700"/>
          </a:xfrm>
          <a:prstGeom prst="rect">
            <a:avLst/>
          </a:prstGeom>
          <a:solidFill>
            <a:srgbClr val="6A6A6A"/>
          </a:solidFill>
          <a:ln cap="flat" cmpd="sng" w="508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en-US" sz="1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Fostering Academic Excellence for All</a:t>
            </a:r>
            <a:endParaRPr b="1" i="0" sz="11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endParaRPr b="0" i="0" sz="9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Curriculum &amp; Instruction</a:t>
            </a:r>
            <a:endParaRPr b="0" i="0" sz="9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Signature Program</a:t>
            </a:r>
            <a:endParaRPr b="0" i="0" sz="9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8"/>
          <p:cNvSpPr/>
          <p:nvPr/>
        </p:nvSpPr>
        <p:spPr>
          <a:xfrm>
            <a:off x="53000" y="3616050"/>
            <a:ext cx="1837800" cy="780300"/>
          </a:xfrm>
          <a:prstGeom prst="rect">
            <a:avLst/>
          </a:prstGeom>
          <a:solidFill>
            <a:srgbClr val="006FA9"/>
          </a:solidFill>
          <a:ln cap="flat" cmpd="sng" w="508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Building a Culture of Student Support</a:t>
            </a:r>
            <a:endParaRPr b="1" i="0" sz="11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Whole Child &amp; Intervention</a:t>
            </a:r>
            <a:endParaRPr b="0" i="0" sz="9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Personalized Learning</a:t>
            </a:r>
            <a:endParaRPr b="0" i="0" sz="9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8"/>
          <p:cNvSpPr/>
          <p:nvPr/>
        </p:nvSpPr>
        <p:spPr>
          <a:xfrm>
            <a:off x="53013" y="4643575"/>
            <a:ext cx="1837800" cy="780300"/>
          </a:xfrm>
          <a:prstGeom prst="rect">
            <a:avLst/>
          </a:prstGeom>
          <a:solidFill>
            <a:srgbClr val="DF6A35"/>
          </a:solidFill>
          <a:ln cap="flat" cmpd="sng" w="508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Equipping &amp; Empowering Leaders &amp; Staff</a:t>
            </a:r>
            <a:endParaRPr b="1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71439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Strategic Staff Support</a:t>
            </a:r>
            <a:endParaRPr b="0" i="0" sz="9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71439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Equitable Resource Allocation</a:t>
            </a:r>
            <a:endParaRPr b="0" i="0" sz="9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8"/>
          <p:cNvSpPr/>
          <p:nvPr/>
        </p:nvSpPr>
        <p:spPr>
          <a:xfrm>
            <a:off x="53013" y="5638131"/>
            <a:ext cx="1837800" cy="780300"/>
          </a:xfrm>
          <a:prstGeom prst="rect">
            <a:avLst/>
          </a:prstGeom>
          <a:solidFill>
            <a:srgbClr val="BF9000"/>
          </a:solidFill>
          <a:ln cap="flat" cmpd="sng" w="508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Creating a System of School Support</a:t>
            </a:r>
            <a:endParaRPr b="1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71439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Collective Action, Engagement &amp; Empowerment</a:t>
            </a:r>
            <a:endParaRPr b="0" i="0" sz="9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8"/>
          <p:cNvSpPr/>
          <p:nvPr/>
        </p:nvSpPr>
        <p:spPr>
          <a:xfrm>
            <a:off x="1982997" y="5542451"/>
            <a:ext cx="3828893" cy="8617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b="1" i="0" lang="en-US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b="1" i="0" lang="en-US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Develop and implement a parent engagement plan, based on mutual communication and impact data. 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b="1" lang="en-US" sz="900"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b="1" i="0" lang="en-US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Create a mentorship programs for students and staff, students and students, students and parents. </a:t>
            </a:r>
            <a:endParaRPr b="1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b="1" lang="en-US" sz="900"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b="1" i="0" lang="en-US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Foster a culture of staff, student, parent, and community voice. </a:t>
            </a:r>
            <a:endParaRPr b="1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8"/>
          <p:cNvSpPr/>
          <p:nvPr/>
        </p:nvSpPr>
        <p:spPr>
          <a:xfrm>
            <a:off x="1966999" y="2405562"/>
            <a:ext cx="3828900" cy="15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1.  Intentionally focus on closing the sub groups achievement gaps.</a:t>
            </a:r>
            <a:endParaRPr b="1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2. Implement research-based teaching strategies supported by student data. </a:t>
            </a:r>
            <a:endParaRPr b="1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3. Create a system of supporting problem solving and action with students and staff through the lens of IB.</a:t>
            </a:r>
            <a:endParaRPr b="1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4. Create and implement a system that promotes equitable practices in all areas of the school community. </a:t>
            </a:r>
            <a:endParaRPr b="1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8"/>
          <p:cNvSpPr txBox="1"/>
          <p:nvPr/>
        </p:nvSpPr>
        <p:spPr>
          <a:xfrm>
            <a:off x="1963699" y="3630925"/>
            <a:ext cx="3835500" cy="103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18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5.  Foster a system of restorative practices that include students, staff, and families and all wrap around services.</a:t>
            </a:r>
            <a:endParaRPr b="1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6. Implement a robust wrap around program with clear goals, communication plan, and measurement structure.</a:t>
            </a:r>
            <a:endParaRPr b="1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8"/>
          <p:cNvSpPr txBox="1"/>
          <p:nvPr/>
        </p:nvSpPr>
        <p:spPr>
          <a:xfrm>
            <a:off x="6048625" y="2393575"/>
            <a:ext cx="26433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-Weekly IB Unit Planning &amp; Reflection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-Mid-Year intervention Plans &amp; data review 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-Equity Team/Monthly Meetings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-Intentional 360 instruction around individual learning gaps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-Develop conceptual learning &amp; implementing research based mathematical teaching &amp; learning  practices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2016-01-13T17:16:24Z</dcterms:created>
  <dc:creator>Microsoft Office User</dc:creator>
</cp:coreProperties>
</file>